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90" r:id="rId3"/>
    <p:sldId id="262" r:id="rId4"/>
    <p:sldId id="266" r:id="rId5"/>
    <p:sldId id="283" r:id="rId6"/>
    <p:sldId id="267" r:id="rId7"/>
    <p:sldId id="259" r:id="rId8"/>
    <p:sldId id="257" r:id="rId9"/>
    <p:sldId id="270" r:id="rId10"/>
    <p:sldId id="258" r:id="rId11"/>
    <p:sldId id="268" r:id="rId12"/>
    <p:sldId id="273" r:id="rId13"/>
    <p:sldId id="269" r:id="rId14"/>
    <p:sldId id="289" r:id="rId15"/>
    <p:sldId id="260" r:id="rId16"/>
    <p:sldId id="293" r:id="rId17"/>
    <p:sldId id="261" r:id="rId18"/>
    <p:sldId id="298" r:id="rId19"/>
    <p:sldId id="294" r:id="rId20"/>
    <p:sldId id="295" r:id="rId21"/>
    <p:sldId id="296" r:id="rId22"/>
    <p:sldId id="297" r:id="rId23"/>
    <p:sldId id="291" r:id="rId24"/>
    <p:sldId id="292" r:id="rId25"/>
    <p:sldId id="271" r:id="rId26"/>
    <p:sldId id="272" r:id="rId27"/>
    <p:sldId id="275" r:id="rId28"/>
    <p:sldId id="284" r:id="rId29"/>
    <p:sldId id="276" r:id="rId30"/>
    <p:sldId id="274" r:id="rId31"/>
    <p:sldId id="279" r:id="rId32"/>
    <p:sldId id="281" r:id="rId33"/>
    <p:sldId id="286" r:id="rId34"/>
    <p:sldId id="285" r:id="rId35"/>
    <p:sldId id="278" r:id="rId36"/>
    <p:sldId id="280" r:id="rId37"/>
    <p:sldId id="282" r:id="rId38"/>
    <p:sldId id="287" r:id="rId39"/>
    <p:sldId id="288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89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ADE45-1ED9-40CE-BB99-CB8F11E2472A}" type="datetimeFigureOut">
              <a:rPr lang="fr-FR" smtClean="0"/>
              <a:t>10/03/2025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0876A-98FD-4BFD-B6FE-DA56908F9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38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CAC0B-4AD7-4135-8E0B-741631D5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C92000-572E-4C8A-9587-C95099CF0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55AA80-97EE-4A6C-9C8B-A8DB13CC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1989-998F-4056-8062-A9976F2285BD}" type="datetime1">
              <a:rPr lang="fr-FR" smtClean="0"/>
              <a:t>10/03/2025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392A64-8F50-4BB8-8051-C85B16FA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F99DDD-69A7-482F-9A0D-21F583937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89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0BAD-AF84-4E15-B848-4592527A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E67439-0E31-4DAC-8220-51B91D340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A7B0DA-E7E4-4784-8DBE-C94D9425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55685-5B16-4ADC-B227-14554EC54EF7}" type="datetime1">
              <a:rPr lang="fr-FR" smtClean="0"/>
              <a:t>10/03/2025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E9CB1A-93CD-4784-880B-D8E5B5C7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A05898-C07F-4F78-A040-CF8C9A69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777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61D741-5E3B-4D73-8F41-2DF96D25D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1384E5C-F56D-44E4-8606-F6F3F0286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BB5F53-C96C-4BEB-A4F9-B2C607FD8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B017-CECC-43B8-BA78-9E3CB34A37C4}" type="datetime1">
              <a:rPr lang="fr-FR" smtClean="0"/>
              <a:t>10/03/2025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7DDADE-865A-4BE5-A4AF-DEF6C813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0810E5-10DE-43C8-802C-57E2C823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99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7F5B9-F6C5-44E8-93CC-F752711A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47360C-BE7E-4C8F-ACE3-DE7007C5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06E9A3-FB3F-4802-B670-C1F3216B4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9F8B-DFFC-4DAC-996D-D51947311C6D}" type="datetime1">
              <a:rPr lang="fr-FR" smtClean="0"/>
              <a:t>10/03/2025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CBD246-84D8-4EA4-8A6D-F14D9E5B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939A35-19DD-4E16-8E21-C5F79270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96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DE501-07DA-4350-BEE5-F22380AC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A6A971-CD60-4248-952F-E6FBD338F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63A433-5328-4510-84E6-8590432D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5C32-1C2D-43E8-A118-55A5191FFCB0}" type="datetime1">
              <a:rPr lang="fr-FR" smtClean="0"/>
              <a:t>10/03/2025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A7D062-7496-467D-97C5-DF4AB19B5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B46104-72EA-4831-97B5-05EE4268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58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1B08F7-291A-4083-B722-E822CBF6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929320-D99A-4656-BF65-479EBBF8D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8F3C31-02B0-46A0-977E-29A20E27A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7354E9-2390-4A0D-8EC8-F29405072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B12C-C273-487B-9E34-60A41097B17C}" type="datetime1">
              <a:rPr lang="fr-FR" smtClean="0"/>
              <a:t>10/03/2025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7C1A04-DCE6-4E8A-A384-67529E7F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AA1301-78C0-4EFC-B951-FA89F326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67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63F481-65C0-4246-BB6D-8294749C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9EB181-E328-425F-AE0A-C78E058EE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DD1099-3AB0-4B50-BAC8-1FBFB5660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B0F9FE-4827-472E-8F04-0C39FDD24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E4A87D-0203-41F1-A2E4-2F74F4CDC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F3A50D8-5CBC-4CAC-8B8D-305955CEA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61A5-F40B-496F-AAA9-98586AC40688}" type="datetime1">
              <a:rPr lang="fr-FR" smtClean="0"/>
              <a:t>10/03/2025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8E29AA0-93C0-4425-B08F-4D86E5CE0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914610F-4F08-4E76-B44E-1F85D8AB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00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516596-650E-4F7F-BA70-7351D08C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5AAB6-4E23-4B6D-905B-F439ED3DF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EFEB-61C4-42F2-9FAE-FFEA0F2D0D6B}" type="datetime1">
              <a:rPr lang="fr-FR" smtClean="0"/>
              <a:t>10/03/2025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BBB324-1BE9-4215-9693-00D393380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A9C16B-27B1-4DE9-BAFD-924A60EBA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449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3D0EF32-F781-4ADB-8DA3-615DC095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5F80-74D4-4BAC-9463-E22BA23B07B3}" type="datetime1">
              <a:rPr lang="fr-FR" smtClean="0"/>
              <a:t>10/03/2025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CF7457E-9346-4A5A-8826-E15E9EE1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D34E9A-32F4-44FF-A50A-02D73193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24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97ED1-ABD9-48FC-A61A-D540AF3AB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727AEF-97EB-4BF4-ABA6-A2BA4E0C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F8795F-8F88-4E41-BECD-413E9210E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0D6313-EF11-4DAF-9C7D-4C08754A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9904-9EBE-413E-A6C5-D757F0EF40D3}" type="datetime1">
              <a:rPr lang="fr-FR" smtClean="0"/>
              <a:t>10/03/2025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CFBC78-F9CE-4005-AD7D-77EFD1BB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4863A1-D53F-44AE-8621-BBA22447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24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B1133C-CDB6-4E3C-B603-549B7BB6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53EC67-2F2A-4E44-B725-CF0339133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6E495CC-874F-463C-A6FA-7A8E22BDB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851ED6-90F9-4700-A1EC-7CC553B0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2265-DA5F-4B1A-9C27-CFEB0C5016C2}" type="datetime1">
              <a:rPr lang="fr-FR" smtClean="0"/>
              <a:t>10/03/2025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E4840A-11A4-4D19-B752-052C1DA7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BE4847-0865-43A3-B03D-DDCD6942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4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518588D-EDFF-48FF-80FA-DB3E0DD1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7A4EDB-B210-4D5A-8357-11BEE5838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8543FF-572A-4D66-9872-55142DDD3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24FB3-A00D-4E9C-BC59-7ABD664B9CBB}" type="datetime1">
              <a:rPr lang="fr-FR" smtClean="0"/>
              <a:t>10/03/2025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4164A9-FC88-408D-BFAA-B7F18B0F3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2783FA-90C5-40F4-AA94-C8B31BB50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574CC-4775-4D71-92A3-2E390D03AF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48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fr.wikipedia.org/wiki/Serial_Peripheral_Interfac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hyperlink" Target="https://learn.adafruit.com/adafruit-huzzah32-esp32-feather" TargetMode="External"/><Relationship Id="rId4" Type="http://schemas.openxmlformats.org/officeDocument/2006/relationships/hyperlink" Target="https://learn.adafruit.com/adafruit-music-maker-featherw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esy.fr/blogs/tutorials/esp32-pinout-reference-gpio-pins-ultimate-guide?srsltid=AfmBOoog4QbajouE7kpkN39bSrHdPFI1Wg8MqOmevvoJx6wIFJ3thAn7#d214c856d4bbbb57ec95bb70f7022" TargetMode="External"/><Relationship Id="rId2" Type="http://schemas.openxmlformats.org/officeDocument/2006/relationships/hyperlink" Target="https://randomnerdtutorials.com/esp32-spi-communication-arduino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fr/ProductDetail/Adafruit/3357?qs=kDLX0qXlrbJCuAl%2F2KHZUg%3D%3D" TargetMode="External"/><Relationship Id="rId2" Type="http://schemas.openxmlformats.org/officeDocument/2006/relationships/hyperlink" Target="https://www.mouser.fr/ProductDetail/Adafruit/3619?qs=rrS6PyfT74fEa3nFmXI0bA%3D%3D&amp;srsltid=AfmBOoq8WoWSatt3LLF9nXiD7sepzqOwNT_YLJH_Wyr8d5aiG0GK8bJr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lsi.fi/en/products/vs1053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A7C87-20F5-4387-A002-44DCFA49E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Lecteur Portable Radio Internet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40C01D-D3CD-4FC8-88EF-8A6B13ECA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©Laurent MURA</a:t>
            </a:r>
          </a:p>
          <a:p>
            <a:endParaRPr lang="fr-FR" dirty="0"/>
          </a:p>
          <a:p>
            <a:r>
              <a:rPr lang="fr-FR" b="1" dirty="0">
                <a:solidFill>
                  <a:schemeClr val="accent6"/>
                </a:solidFill>
              </a:rPr>
              <a:t>Partie 1: Mise en œuvre</a:t>
            </a:r>
          </a:p>
          <a:p>
            <a:r>
              <a:rPr lang="fr-FR" b="1" dirty="0">
                <a:solidFill>
                  <a:schemeClr val="accent6"/>
                </a:solidFill>
              </a:rPr>
              <a:t>Partie 2: Traitement des données audio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816E5B-B4EE-42E6-A1E8-A794D6DB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736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A7C87-20F5-4387-A002-44DCFA49E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40C01D-D3CD-4FC8-88EF-8A6B13ECA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393125-9955-4C4A-8C1C-779D47C5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8" y="0"/>
            <a:ext cx="1070898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D4695-3026-42F6-85DE-10D0FA411925}"/>
              </a:ext>
            </a:extLst>
          </p:cNvPr>
          <p:cNvSpPr/>
          <p:nvPr/>
        </p:nvSpPr>
        <p:spPr>
          <a:xfrm>
            <a:off x="300709" y="2316163"/>
            <a:ext cx="638239" cy="727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76188B-5B77-40CE-97A3-45035AAD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758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8568"/>
            <a:ext cx="12192000" cy="1012591"/>
          </a:xfrm>
        </p:spPr>
        <p:txBody>
          <a:bodyPr>
            <a:normAutofit fontScale="90000"/>
          </a:bodyPr>
          <a:lstStyle/>
          <a:p>
            <a:r>
              <a:rPr lang="fr-FR" dirty="0"/>
              <a:t>Communication entre </a:t>
            </a:r>
            <a:r>
              <a:rPr lang="fr-FR" dirty="0" err="1"/>
              <a:t>uC</a:t>
            </a:r>
            <a:r>
              <a:rPr lang="fr-FR" dirty="0"/>
              <a:t> et </a:t>
            </a:r>
            <a:r>
              <a:rPr lang="fr-FR" dirty="0" err="1"/>
              <a:t>CoDec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SPI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50378C-0E70-4495-8CB4-7288B20A4980}"/>
              </a:ext>
            </a:extLst>
          </p:cNvPr>
          <p:cNvSpPr txBox="1"/>
          <p:nvPr/>
        </p:nvSpPr>
        <p:spPr>
          <a:xfrm>
            <a:off x="3047489" y="1616517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https://fr.wikipedia.org/wiki/Serial_Peripheral_Interface</a:t>
            </a:r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5FC307-1AE5-4B57-8931-0F53818DC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36" y="2078591"/>
            <a:ext cx="6455329" cy="51212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B06DF3-7A96-4C04-8441-AF930DDD3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4" y="2567381"/>
            <a:ext cx="5391902" cy="351521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9151C7-225B-456A-9CE5-23B74817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8267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9FEA796-9050-47A6-A2DA-3DFF9606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109074"/>
            <a:ext cx="9221487" cy="66398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453F6-21BC-450F-B715-FE48323C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27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F75B040-F671-40F4-8FB8-94963DA58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27" r="66924" b="34586"/>
          <a:stretch/>
        </p:blipFill>
        <p:spPr>
          <a:xfrm>
            <a:off x="53309" y="716639"/>
            <a:ext cx="3542057" cy="1699925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8568"/>
            <a:ext cx="12192000" cy="1012591"/>
          </a:xfrm>
        </p:spPr>
        <p:txBody>
          <a:bodyPr>
            <a:normAutofit fontScale="90000"/>
          </a:bodyPr>
          <a:lstStyle/>
          <a:p>
            <a:r>
              <a:rPr lang="fr-FR" dirty="0"/>
              <a:t>Communication entre </a:t>
            </a:r>
            <a:r>
              <a:rPr lang="fr-FR" dirty="0" err="1"/>
              <a:t>uC</a:t>
            </a:r>
            <a:r>
              <a:rPr lang="fr-FR" dirty="0"/>
              <a:t> et </a:t>
            </a:r>
            <a:r>
              <a:rPr lang="fr-FR" dirty="0" err="1"/>
              <a:t>CoDec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SPI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B242A32-AA1E-4510-8019-EBE7DCF7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03" y="2505825"/>
            <a:ext cx="9545382" cy="372479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72074A5-EE87-4DBA-B1A1-93548AF5E074}"/>
              </a:ext>
            </a:extLst>
          </p:cNvPr>
          <p:cNvSpPr txBox="1"/>
          <p:nvPr/>
        </p:nvSpPr>
        <p:spPr>
          <a:xfrm>
            <a:off x="3648675" y="1493234"/>
            <a:ext cx="86650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The SPI Bus - which was originally used in some Motorola devices - has been used for both VS1053b’s Serial Data Interface SDI (Chapters 7.3 and 9.4) and Serial Control Interface SCI (Chapters 7.4 and 9.5).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9BB65A5-DC83-44B5-8796-83D6C563C68A}"/>
              </a:ext>
            </a:extLst>
          </p:cNvPr>
          <p:cNvSpPr txBox="1"/>
          <p:nvPr/>
        </p:nvSpPr>
        <p:spPr>
          <a:xfrm>
            <a:off x="218621" y="6314442"/>
            <a:ext cx="11754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/>
              <a:t>The DREQ pin/signal </a:t>
            </a:r>
            <a:r>
              <a:rPr lang="fr-FR" sz="2000" b="1" dirty="0" err="1"/>
              <a:t>is</a:t>
            </a:r>
            <a:r>
              <a:rPr lang="fr-FR" sz="2000" b="1" dirty="0"/>
              <a:t> </a:t>
            </a:r>
            <a:r>
              <a:rPr lang="fr-FR" sz="2000" b="1" dirty="0" err="1"/>
              <a:t>used</a:t>
            </a:r>
            <a:r>
              <a:rPr lang="fr-FR" sz="2000" b="1" dirty="0"/>
              <a:t> to signal if VS1053b’s 2048-byte FIFO </a:t>
            </a:r>
            <a:r>
              <a:rPr lang="fr-FR" sz="2000" b="1" dirty="0" err="1"/>
              <a:t>is</a:t>
            </a:r>
            <a:r>
              <a:rPr lang="fr-FR" sz="2000" b="1" dirty="0"/>
              <a:t> capable of </a:t>
            </a:r>
            <a:r>
              <a:rPr lang="fr-FR" sz="2000" b="1" dirty="0" err="1"/>
              <a:t>receiving</a:t>
            </a:r>
            <a:r>
              <a:rPr lang="fr-FR" sz="2000" b="1" dirty="0"/>
              <a:t> data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AA7A857-A18D-4752-A419-F3FDFACF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891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64A6CD-74F9-40DD-8597-383CCDF2FAD3}"/>
              </a:ext>
            </a:extLst>
          </p:cNvPr>
          <p:cNvSpPr txBox="1"/>
          <p:nvPr/>
        </p:nvSpPr>
        <p:spPr>
          <a:xfrm>
            <a:off x="288680" y="0"/>
            <a:ext cx="11614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</a:rPr>
              <a:t>LAB 1:</a:t>
            </a:r>
          </a:p>
          <a:p>
            <a:pPr algn="ctr"/>
            <a:r>
              <a:rPr lang="fr-FR" sz="5400" b="1" dirty="0">
                <a:solidFill>
                  <a:srgbClr val="FF0000"/>
                </a:solidFill>
              </a:rPr>
              <a:t>Affectation des broches du SPI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AD50B29-7FCD-45DE-9304-E5C9B5068432}"/>
              </a:ext>
            </a:extLst>
          </p:cNvPr>
          <p:cNvSpPr txBox="1"/>
          <p:nvPr/>
        </p:nvSpPr>
        <p:spPr>
          <a:xfrm>
            <a:off x="79131" y="3699248"/>
            <a:ext cx="12045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</a:rPr>
              <a:t>Compléter le tableau suivant en vous aidant des diapositives précédentes et des 3 suivantes:</a:t>
            </a:r>
          </a:p>
          <a:p>
            <a:endParaRPr lang="fr-FR" sz="2400" dirty="0">
              <a:solidFill>
                <a:srgbClr val="0070C0"/>
              </a:solidFill>
            </a:endParaRP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BA7C831A-2B5A-4974-99B5-69260DB1B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344"/>
              </p:ext>
            </p:extLst>
          </p:nvPr>
        </p:nvGraphicFramePr>
        <p:xfrm>
          <a:off x="2825412" y="4506179"/>
          <a:ext cx="6541175" cy="2114424"/>
        </p:xfrm>
        <a:graphic>
          <a:graphicData uri="http://schemas.openxmlformats.org/drawingml/2006/table">
            <a:tbl>
              <a:tblPr firstRow="1" firstCol="1" bandRow="1"/>
              <a:tblGrid>
                <a:gridCol w="3270262">
                  <a:extLst>
                    <a:ext uri="{9D8B030D-6E8A-4147-A177-3AD203B41FA5}">
                      <a16:colId xmlns:a16="http://schemas.microsoft.com/office/drawing/2014/main" val="2185909249"/>
                    </a:ext>
                  </a:extLst>
                </a:gridCol>
                <a:gridCol w="3270913">
                  <a:extLst>
                    <a:ext uri="{9D8B030D-6E8A-4147-A177-3AD203B41FA5}">
                      <a16:colId xmlns:a16="http://schemas.microsoft.com/office/drawing/2014/main" val="409868688"/>
                    </a:ext>
                  </a:extLst>
                </a:gridCol>
              </a:tblGrid>
              <a:tr h="281284"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Carte Adafruit Music Maker FeatherWing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Carte Adafruit HUZZAH32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018136"/>
                  </a:ext>
                </a:extLst>
              </a:tr>
              <a:tr h="281284"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MISO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127560"/>
                  </a:ext>
                </a:extLst>
              </a:tr>
              <a:tr h="281284"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MOSI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532490"/>
                  </a:ext>
                </a:extLst>
              </a:tr>
              <a:tr h="281284"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7971"/>
                  </a:ext>
                </a:extLst>
              </a:tr>
              <a:tr h="281284"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MP3CS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67713"/>
                  </a:ext>
                </a:extLst>
              </a:tr>
              <a:tr h="281284"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DREQ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417661"/>
                  </a:ext>
                </a:extLst>
              </a:tr>
              <a:tr h="28128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XDCS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679094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DE7DE-EC8A-4A24-8727-047098AB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86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B8B8085-A83B-4821-BAD0-25112718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2" y="3622550"/>
            <a:ext cx="3432231" cy="2346026"/>
          </a:xfrm>
          <a:prstGeom prst="rect">
            <a:avLst/>
          </a:prstGeom>
        </p:spPr>
      </p:pic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4465FB11-2823-4C71-B5AD-55092E935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323327"/>
              </p:ext>
            </p:extLst>
          </p:nvPr>
        </p:nvGraphicFramePr>
        <p:xfrm>
          <a:off x="5302063" y="1620630"/>
          <a:ext cx="6388735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3194050">
                  <a:extLst>
                    <a:ext uri="{9D8B030D-6E8A-4147-A177-3AD203B41FA5}">
                      <a16:colId xmlns:a16="http://schemas.microsoft.com/office/drawing/2014/main" val="2185909249"/>
                    </a:ext>
                  </a:extLst>
                </a:gridCol>
                <a:gridCol w="3194685">
                  <a:extLst>
                    <a:ext uri="{9D8B030D-6E8A-4147-A177-3AD203B41FA5}">
                      <a16:colId xmlns:a16="http://schemas.microsoft.com/office/drawing/2014/main" val="4098686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Carte Adafruit Music Maker FeatherWing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Carte Adafruit HUZZAH32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018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MISO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127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MOSI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532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7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MP3CS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67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DREQ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417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XDCS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679094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0F75B040-F671-40F4-8FB8-94963DA58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27" r="66924" b="34586"/>
          <a:stretch/>
        </p:blipFill>
        <p:spPr>
          <a:xfrm>
            <a:off x="232076" y="1526792"/>
            <a:ext cx="3542057" cy="1699925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8568"/>
            <a:ext cx="12192000" cy="1012591"/>
          </a:xfrm>
        </p:spPr>
        <p:txBody>
          <a:bodyPr>
            <a:normAutofit fontScale="90000"/>
          </a:bodyPr>
          <a:lstStyle/>
          <a:p>
            <a:r>
              <a:rPr lang="fr-FR" dirty="0"/>
              <a:t>Communication entre </a:t>
            </a:r>
            <a:r>
              <a:rPr lang="fr-FR" dirty="0" err="1"/>
              <a:t>uC</a:t>
            </a:r>
            <a:r>
              <a:rPr lang="fr-FR" dirty="0"/>
              <a:t> et </a:t>
            </a:r>
            <a:r>
              <a:rPr lang="fr-FR" dirty="0" err="1"/>
              <a:t>CoDec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SPI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F5E450A7-2915-475B-9D0D-2B88878D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18480" b="27542"/>
          <a:stretch>
            <a:fillRect/>
          </a:stretch>
        </p:blipFill>
        <p:spPr bwMode="auto">
          <a:xfrm>
            <a:off x="5302063" y="3062555"/>
            <a:ext cx="6374661" cy="270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F29BEF-2DA8-46FB-8383-BB52B419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25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B8B8085-A83B-4821-BAD0-25112718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6" y="742568"/>
            <a:ext cx="3432231" cy="2346026"/>
          </a:xfrm>
          <a:prstGeom prst="rect">
            <a:avLst/>
          </a:prstGeom>
        </p:spPr>
      </p:pic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4465FB11-2823-4C71-B5AD-55092E935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87240"/>
              </p:ext>
            </p:extLst>
          </p:nvPr>
        </p:nvGraphicFramePr>
        <p:xfrm>
          <a:off x="5590498" y="1386435"/>
          <a:ext cx="6388735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3194050">
                  <a:extLst>
                    <a:ext uri="{9D8B030D-6E8A-4147-A177-3AD203B41FA5}">
                      <a16:colId xmlns:a16="http://schemas.microsoft.com/office/drawing/2014/main" val="2185909249"/>
                    </a:ext>
                  </a:extLst>
                </a:gridCol>
                <a:gridCol w="3194685">
                  <a:extLst>
                    <a:ext uri="{9D8B030D-6E8A-4147-A177-3AD203B41FA5}">
                      <a16:colId xmlns:a16="http://schemas.microsoft.com/office/drawing/2014/main" val="4098686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Carte Adafruit Music Maker FeatherWing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Carte Adafruit HUZZAH32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018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MISO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127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MOSI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532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7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MP3CS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67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DREQ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417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XDCS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679094"/>
                  </a:ext>
                </a:extLst>
              </a:tr>
            </a:tbl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8568"/>
            <a:ext cx="12192000" cy="1012591"/>
          </a:xfrm>
        </p:spPr>
        <p:txBody>
          <a:bodyPr>
            <a:normAutofit fontScale="90000"/>
          </a:bodyPr>
          <a:lstStyle/>
          <a:p>
            <a:r>
              <a:rPr lang="fr-FR" dirty="0"/>
              <a:t>Communication entre </a:t>
            </a:r>
            <a:r>
              <a:rPr lang="fr-FR" dirty="0" err="1"/>
              <a:t>uC</a:t>
            </a:r>
            <a:r>
              <a:rPr lang="fr-FR" dirty="0"/>
              <a:t> et </a:t>
            </a:r>
            <a:r>
              <a:rPr lang="fr-FR" dirty="0" err="1"/>
              <a:t>CoDec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SPI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19415F-5AB0-465E-AC2A-16F1CEE65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9" y="2666595"/>
            <a:ext cx="11872954" cy="413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DB66A0-F415-427D-8D87-3BD8577A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14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EEB1462-EE25-484A-B28A-B97E73403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32333" r="34670" b="31042"/>
          <a:stretch/>
        </p:blipFill>
        <p:spPr>
          <a:xfrm rot="10800000">
            <a:off x="4792930" y="91426"/>
            <a:ext cx="7247693" cy="33375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3174A67-009B-4723-894C-C350DCC29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8" t="28465" r="15983" b="29365"/>
          <a:stretch/>
        </p:blipFill>
        <p:spPr>
          <a:xfrm>
            <a:off x="5086436" y="3485765"/>
            <a:ext cx="6901192" cy="325373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790F1A1-39C7-4106-B6A7-9F0EFB836C79}"/>
              </a:ext>
            </a:extLst>
          </p:cNvPr>
          <p:cNvSpPr txBox="1"/>
          <p:nvPr/>
        </p:nvSpPr>
        <p:spPr>
          <a:xfrm>
            <a:off x="83357" y="5374960"/>
            <a:ext cx="47954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4"/>
              </a:rPr>
              <a:t>https://learn.adafruit.com/adafruit-music-maker-featherwing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>
                <a:hlinkClick r:id="rId5"/>
              </a:rPr>
              <a:t>https://learn.adafruit.com/adafruit-huzzah32-esp32-feather</a:t>
            </a:r>
            <a:endParaRPr lang="fr-FR" dirty="0"/>
          </a:p>
          <a:p>
            <a:pPr algn="ctr"/>
            <a:endParaRPr lang="fr-FR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5278EA4-2349-4ECB-BFEF-E69C45BB6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18480" r="23909" b="27542"/>
          <a:stretch/>
        </p:blipFill>
        <p:spPr bwMode="auto">
          <a:xfrm>
            <a:off x="83357" y="2583468"/>
            <a:ext cx="4768386" cy="270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ECD96B-7238-4BBE-987F-9DD9E8AF2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" y="48466"/>
            <a:ext cx="3432231" cy="2346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57B2AE-997A-46AD-988F-170F245C2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61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4465FB11-2823-4C71-B5AD-55092E935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890454"/>
              </p:ext>
            </p:extLst>
          </p:nvPr>
        </p:nvGraphicFramePr>
        <p:xfrm>
          <a:off x="5302063" y="1531159"/>
          <a:ext cx="6388735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3194050">
                  <a:extLst>
                    <a:ext uri="{9D8B030D-6E8A-4147-A177-3AD203B41FA5}">
                      <a16:colId xmlns:a16="http://schemas.microsoft.com/office/drawing/2014/main" val="2185909249"/>
                    </a:ext>
                  </a:extLst>
                </a:gridCol>
                <a:gridCol w="3194685">
                  <a:extLst>
                    <a:ext uri="{9D8B030D-6E8A-4147-A177-3AD203B41FA5}">
                      <a16:colId xmlns:a16="http://schemas.microsoft.com/office/drawing/2014/main" val="4098686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Carte Adafruit Music Maker FeatherWing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Carte Adafruit HUZZAH32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018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MISO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127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MOSI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532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7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MP3CS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67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DREQ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417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XDCS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679094"/>
                  </a:ext>
                </a:extLst>
              </a:tr>
            </a:tbl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8568"/>
            <a:ext cx="12192000" cy="1012591"/>
          </a:xfrm>
        </p:spPr>
        <p:txBody>
          <a:bodyPr>
            <a:normAutofit fontScale="90000"/>
          </a:bodyPr>
          <a:lstStyle/>
          <a:p>
            <a:r>
              <a:rPr lang="fr-FR" dirty="0"/>
              <a:t>Communication entre </a:t>
            </a:r>
            <a:r>
              <a:rPr lang="fr-FR" dirty="0" err="1"/>
              <a:t>uC</a:t>
            </a:r>
            <a:r>
              <a:rPr lang="fr-FR" dirty="0"/>
              <a:t> et </a:t>
            </a:r>
            <a:r>
              <a:rPr lang="fr-FR" dirty="0" err="1"/>
              <a:t>CoDec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SPI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0EDA82B-DEA0-45F7-B6E0-BF338779AA41}"/>
              </a:ext>
            </a:extLst>
          </p:cNvPr>
          <p:cNvSpPr txBox="1"/>
          <p:nvPr/>
        </p:nvSpPr>
        <p:spPr>
          <a:xfrm>
            <a:off x="0" y="2900790"/>
            <a:ext cx="1219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Pour obtenir les broches SPI par défaut:</a:t>
            </a:r>
            <a:endParaRPr lang="fr-FR" sz="3200" dirty="0">
              <a:hlinkClick r:id="rId2"/>
            </a:endParaRPr>
          </a:p>
          <a:p>
            <a:pPr algn="ctr"/>
            <a:r>
              <a:rPr lang="fr-FR" sz="3200" dirty="0">
                <a:hlinkClick r:id="rId2"/>
              </a:rPr>
              <a:t>https://randomnerdtutorials.com/esp32-spi-communication-arduino/</a:t>
            </a:r>
            <a:endParaRPr lang="fr-FR" sz="3200" dirty="0"/>
          </a:p>
          <a:p>
            <a:pPr algn="ctr"/>
            <a:endParaRPr lang="fr-FR" sz="3200" dirty="0"/>
          </a:p>
          <a:p>
            <a:pPr algn="ctr"/>
            <a:r>
              <a:rPr lang="fr-FR" sz="3200" dirty="0"/>
              <a:t>Pour obtenir plus d’informations sur les SPI de l’ESP32:</a:t>
            </a:r>
            <a:endParaRPr lang="fr-FR" sz="3200" dirty="0">
              <a:hlinkClick r:id="rId2"/>
            </a:endParaRPr>
          </a:p>
          <a:p>
            <a:pPr algn="ctr"/>
            <a:r>
              <a:rPr lang="fr-FR" sz="3200" dirty="0">
                <a:hlinkClick r:id="rId3"/>
              </a:rPr>
              <a:t>https://www.upesy.fr/blogs/tutorials/esp32-pinout-reference-gpio-pins-ultimate-guide?srsltid=AfmBOoog4QbajouE7kpkN39bSrHdPFI1Wg8MqOmevvoJx6wIFJ3thAn7#d214c856d4bbbb57ec95bb70f7022</a:t>
            </a:r>
            <a:endParaRPr lang="fr-FR" sz="3200" dirty="0"/>
          </a:p>
          <a:p>
            <a:pPr algn="ctr"/>
            <a:endParaRPr lang="fr-FR" sz="3200" dirty="0"/>
          </a:p>
          <a:p>
            <a:pPr algn="ctr"/>
            <a:endParaRPr lang="fr-FR" sz="32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D0B324A-2ED0-49FE-BB87-2C700AFD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314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>
            <a:normAutofit/>
          </a:bodyPr>
          <a:lstStyle/>
          <a:p>
            <a:r>
              <a:rPr lang="fr-FR" dirty="0"/>
              <a:t>Initialisation des communications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A9C321-88F0-404F-9BDB-3D9DAF796D8C}"/>
              </a:ext>
            </a:extLst>
          </p:cNvPr>
          <p:cNvSpPr txBox="1"/>
          <p:nvPr/>
        </p:nvSpPr>
        <p:spPr>
          <a:xfrm>
            <a:off x="107576" y="1144140"/>
            <a:ext cx="11976847" cy="53553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Temps pour démarrage alimentation...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"\n\n============== Radio 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=============="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WiFiManager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wm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wm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autoConnect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ModuleRadioInternet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fr-FR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ap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"Connection au 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impossible !"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b="0" dirty="0" err="1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//if </a:t>
            </a:r>
            <a:r>
              <a:rPr lang="fr-FR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here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have </a:t>
            </a:r>
            <a:r>
              <a:rPr lang="fr-FR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connected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to the </a:t>
            </a:r>
            <a:r>
              <a:rPr lang="fr-FR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"Connecté au 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!"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74F953-51D5-4DCA-A203-03E070AAF22E}"/>
              </a:ext>
            </a:extLst>
          </p:cNvPr>
          <p:cNvSpPr txBox="1"/>
          <p:nvPr/>
        </p:nvSpPr>
        <p:spPr>
          <a:xfrm>
            <a:off x="107576" y="768810"/>
            <a:ext cx="380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Programme setup()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D3B940-AB76-4BA6-915B-97FB76DD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30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A7C87-20F5-4387-A002-44DCFA49E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Partie 1:</a:t>
            </a:r>
            <a:br>
              <a:rPr lang="fr-FR" b="1" dirty="0">
                <a:solidFill>
                  <a:schemeClr val="accent6"/>
                </a:solidFill>
              </a:rPr>
            </a:br>
            <a:r>
              <a:rPr lang="fr-FR" b="1" dirty="0">
                <a:solidFill>
                  <a:schemeClr val="accent6"/>
                </a:solidFill>
              </a:rPr>
              <a:t>Mise en œuvre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40C01D-D3CD-4FC8-88EF-8A6B13ECA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©Laurent MURA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7F0AE8-D2E7-4257-9FA8-56B75EF0C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92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>
            <a:normAutofit/>
          </a:bodyPr>
          <a:lstStyle/>
          <a:p>
            <a:r>
              <a:rPr lang="fr-FR" dirty="0"/>
              <a:t>Initialisation des communications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A9C321-88F0-404F-9BDB-3D9DAF796D8C}"/>
              </a:ext>
            </a:extLst>
          </p:cNvPr>
          <p:cNvSpPr txBox="1"/>
          <p:nvPr/>
        </p:nvSpPr>
        <p:spPr>
          <a:xfrm>
            <a:off x="107576" y="1276020"/>
            <a:ext cx="11976847" cy="50783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b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setServer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mqttServer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mqttPort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setCallback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MQTTcallback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clientNameWifi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"WebRadio_ESP32___"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macAddress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reconnect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SPI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setHwCs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SPI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Temps pour établissement SPI...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startDecoder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VS1053_CS, VS1053_DCS, VS1053_DREQ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|| !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isChipConnected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"Décodage impossible !"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"SPI fonctionnel !"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0CB65E-CF06-444A-B808-7B4592A10607}"/>
              </a:ext>
            </a:extLst>
          </p:cNvPr>
          <p:cNvSpPr txBox="1"/>
          <p:nvPr/>
        </p:nvSpPr>
        <p:spPr>
          <a:xfrm>
            <a:off x="107576" y="906688"/>
            <a:ext cx="380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Programme setup()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6902941-188E-467E-B066-432FE518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815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>
            <a:normAutofit/>
          </a:bodyPr>
          <a:lstStyle/>
          <a:p>
            <a:r>
              <a:rPr lang="fr-FR" dirty="0"/>
              <a:t>Initialisation des communications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A9C321-88F0-404F-9BDB-3D9DAF796D8C}"/>
              </a:ext>
            </a:extLst>
          </p:cNvPr>
          <p:cNvSpPr txBox="1"/>
          <p:nvPr/>
        </p:nvSpPr>
        <p:spPr>
          <a:xfrm>
            <a:off x="107576" y="1276020"/>
            <a:ext cx="11976847" cy="48013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LoadUserCode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fr-FR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(200);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SetEQ5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ParamTab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ActivatePlayMode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GetEQ5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volume =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VolumedB2lin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VOL_DEFAUT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setVolume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"Volume enregistré = 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getVolume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"Contrôles: 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"\t n[+] / v[-]: 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synthoniser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une autre chaine"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"\t y[+] / b[-]: contrôle du volume"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"\t j[+] / h[-]: contrôle des basses"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"\t g[+] / f[-]: contrôle des aigus"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"\t u[+] / t[-]: contrôle des aigus"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"\t d: tonalité par défaut"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"\t s: spatialisation"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E612FF1-02B3-40A6-88B3-2FE7C76AF3DC}"/>
              </a:ext>
            </a:extLst>
          </p:cNvPr>
          <p:cNvSpPr txBox="1"/>
          <p:nvPr/>
        </p:nvSpPr>
        <p:spPr>
          <a:xfrm>
            <a:off x="107576" y="906688"/>
            <a:ext cx="380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Programme setup()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9ABD26-E854-4122-93D0-0A8546E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628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>
            <a:normAutofit/>
          </a:bodyPr>
          <a:lstStyle/>
          <a:p>
            <a:r>
              <a:rPr lang="fr-FR" dirty="0"/>
              <a:t>Initialisation des communications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A9C321-88F0-404F-9BDB-3D9DAF796D8C}"/>
              </a:ext>
            </a:extLst>
          </p:cNvPr>
          <p:cNvSpPr txBox="1"/>
          <p:nvPr/>
        </p:nvSpPr>
        <p:spPr>
          <a:xfrm>
            <a:off x="107576" y="1276020"/>
            <a:ext cx="11976847" cy="53553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outBuffer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[MAXBUFF]=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outBuffer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"%d"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chaine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TopicRetourChaine,outBuffer,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outBuffer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"%.1f"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volumedB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TopicRetourVolume,outBuffer,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outBuffer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"%d"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Bass_Amp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TopicRetourBass,outBuffer,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outBuffer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"%d"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Treble_Amp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TopicRetourTreble,outBuffer,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outBuffer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"%d"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balance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TopicRetourBalance,outBuffer,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TopicRetourSpatial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"OFF"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outBuffer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"%d"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ActivatePlayMode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TopicRetourEQ5_PlayMode,outBuffer,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EQ5_0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connexionChaine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94580D-11FD-4525-B88A-4DE380477A62}"/>
              </a:ext>
            </a:extLst>
          </p:cNvPr>
          <p:cNvSpPr txBox="1"/>
          <p:nvPr/>
        </p:nvSpPr>
        <p:spPr>
          <a:xfrm>
            <a:off x="107576" y="906688"/>
            <a:ext cx="380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Programme setup()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D11B87C-1477-4370-AE01-F857461A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7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A7C87-20F5-4387-A002-44DCFA49E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6"/>
                </a:solidFill>
              </a:rPr>
              <a:t>Partie 2:</a:t>
            </a:r>
            <a:br>
              <a:rPr lang="fr-FR" b="1" dirty="0">
                <a:solidFill>
                  <a:schemeClr val="accent6"/>
                </a:solidFill>
              </a:rPr>
            </a:br>
            <a:r>
              <a:rPr lang="fr-FR" b="1" dirty="0">
                <a:solidFill>
                  <a:schemeClr val="accent6"/>
                </a:solidFill>
              </a:rPr>
              <a:t>Traitement des données audio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40C01D-D3CD-4FC8-88EF-8A6B13ECA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©Laurent MURA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8DA6C8-7BC2-4B93-959E-0C324ADF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103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8568"/>
            <a:ext cx="12192000" cy="1012591"/>
          </a:xfrm>
        </p:spPr>
        <p:txBody>
          <a:bodyPr>
            <a:normAutofit fontScale="90000"/>
          </a:bodyPr>
          <a:lstStyle/>
          <a:p>
            <a:r>
              <a:rPr lang="fr-FR" dirty="0"/>
              <a:t>Gestion du flux url (streaming) avec le </a:t>
            </a:r>
            <a:r>
              <a:rPr lang="fr-FR" dirty="0" err="1"/>
              <a:t>CoDec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A9C321-88F0-404F-9BDB-3D9DAF796D8C}"/>
              </a:ext>
            </a:extLst>
          </p:cNvPr>
          <p:cNvSpPr txBox="1"/>
          <p:nvPr/>
        </p:nvSpPr>
        <p:spPr>
          <a:xfrm>
            <a:off x="6581302" y="2310259"/>
            <a:ext cx="4642510" cy="3693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connected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reconnect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624BEF-BFE0-4510-ABAF-1A522F6D923B}"/>
              </a:ext>
            </a:extLst>
          </p:cNvPr>
          <p:cNvSpPr txBox="1"/>
          <p:nvPr/>
        </p:nvSpPr>
        <p:spPr>
          <a:xfrm>
            <a:off x="702525" y="5080248"/>
            <a:ext cx="4578895" cy="923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ESP32_VS1053_Stream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WiFiClient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espClient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PubSubClient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espClient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73EE93F-5DFB-4485-9BEE-6CD2DEED1C0E}"/>
              </a:ext>
            </a:extLst>
          </p:cNvPr>
          <p:cNvSpPr txBox="1"/>
          <p:nvPr/>
        </p:nvSpPr>
        <p:spPr>
          <a:xfrm>
            <a:off x="702523" y="2552247"/>
            <a:ext cx="4578895" cy="1477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&lt;VS1053.h&gt;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PubSubClient.h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WiFiManager.h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&lt;ESP32_VS1053_Stream.h&gt;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math.h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B87604-5EA3-49D9-88DD-100C22F776F0}"/>
              </a:ext>
            </a:extLst>
          </p:cNvPr>
          <p:cNvSpPr txBox="1"/>
          <p:nvPr/>
        </p:nvSpPr>
        <p:spPr>
          <a:xfrm>
            <a:off x="702522" y="1905916"/>
            <a:ext cx="457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Déclaration des fichiers provenant des bibliothèques à installer ou </a:t>
            </a:r>
            <a:r>
              <a:rPr lang="fr-FR" b="1" dirty="0" err="1">
                <a:solidFill>
                  <a:srgbClr val="FF0000"/>
                </a:solidFill>
              </a:rPr>
              <a:t>pré-installées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176169-C706-4FAD-AFDB-F08C192FC531}"/>
              </a:ext>
            </a:extLst>
          </p:cNvPr>
          <p:cNvSpPr txBox="1"/>
          <p:nvPr/>
        </p:nvSpPr>
        <p:spPr>
          <a:xfrm>
            <a:off x="702524" y="4710916"/>
            <a:ext cx="457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Déclaration des classes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74F953-51D5-4DCA-A203-03E070AAF22E}"/>
              </a:ext>
            </a:extLst>
          </p:cNvPr>
          <p:cNvSpPr txBox="1"/>
          <p:nvPr/>
        </p:nvSpPr>
        <p:spPr>
          <a:xfrm>
            <a:off x="6613109" y="1904737"/>
            <a:ext cx="457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Programme principal (si, si </a:t>
            </a:r>
            <a:r>
              <a:rPr lang="fr-FR" sz="18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😉</a:t>
            </a:r>
            <a:r>
              <a:rPr lang="fr-FR" b="1" dirty="0">
                <a:solidFill>
                  <a:srgbClr val="FF0000"/>
                </a:solidFill>
              </a:rPr>
              <a:t> 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F8AC572-F180-4DCE-BFCA-ED6268C3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322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8568"/>
            <a:ext cx="12192000" cy="1012591"/>
          </a:xfrm>
        </p:spPr>
        <p:txBody>
          <a:bodyPr>
            <a:normAutofit fontScale="90000"/>
          </a:bodyPr>
          <a:lstStyle/>
          <a:p>
            <a:r>
              <a:rPr lang="fr-FR" dirty="0"/>
              <a:t>Schéma fonctionnel du traitement des données audio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CC32D5-89D5-432B-AC97-A23C7E73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29" y="1317195"/>
            <a:ext cx="9069530" cy="554080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9E74AE-B00E-4CE3-BCC0-BC225D8A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13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>
            <a:normAutofit/>
          </a:bodyPr>
          <a:lstStyle/>
          <a:p>
            <a:r>
              <a:rPr lang="fr-FR" dirty="0"/>
              <a:t>SCI </a:t>
            </a:r>
            <a:r>
              <a:rPr lang="fr-FR" dirty="0" err="1"/>
              <a:t>Registers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3A5604-65A1-46C8-9149-6B5C960F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63" y="933979"/>
            <a:ext cx="9887274" cy="592402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DDF80F-C148-41E5-BD3F-85982DBC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96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>
            <a:normAutofit/>
          </a:bodyPr>
          <a:lstStyle/>
          <a:p>
            <a:r>
              <a:rPr lang="fr-FR" dirty="0"/>
              <a:t>SCI </a:t>
            </a:r>
            <a:r>
              <a:rPr lang="fr-FR" dirty="0" err="1"/>
              <a:t>Registers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0315671-AD58-4427-9233-C965D12B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5481612"/>
            <a:ext cx="9078592" cy="137179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0242B4-B62D-4497-B17E-ACDB420A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04" y="4597"/>
            <a:ext cx="8973802" cy="537285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5337D60-FD58-4B88-8F2E-CE86F709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125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64A6CD-74F9-40DD-8597-383CCDF2FAD3}"/>
              </a:ext>
            </a:extLst>
          </p:cNvPr>
          <p:cNvSpPr txBox="1"/>
          <p:nvPr/>
        </p:nvSpPr>
        <p:spPr>
          <a:xfrm>
            <a:off x="288680" y="0"/>
            <a:ext cx="11614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</a:rPr>
              <a:t>LAB 2:</a:t>
            </a:r>
          </a:p>
          <a:p>
            <a:pPr algn="ctr"/>
            <a:r>
              <a:rPr lang="fr-FR" sz="5400" b="1" dirty="0">
                <a:solidFill>
                  <a:srgbClr val="FF0000"/>
                </a:solidFill>
              </a:rPr>
              <a:t>Gestion du Volume (et de la Balance)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AD50B29-7FCD-45DE-9304-E5C9B5068432}"/>
              </a:ext>
            </a:extLst>
          </p:cNvPr>
          <p:cNvSpPr txBox="1"/>
          <p:nvPr/>
        </p:nvSpPr>
        <p:spPr>
          <a:xfrm>
            <a:off x="79131" y="3699248"/>
            <a:ext cx="120454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</a:rPr>
              <a:t>Répondre aux questions suivantes en vous aidant des diapositives précédentes et suivantes:</a:t>
            </a:r>
          </a:p>
          <a:p>
            <a:endParaRPr lang="fr-FR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Quelles sont les valeurs utilisées pour régler le volume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Quel est le registre « SCI_??? » qui permet de contrôler le volume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En lien avec la question précédente, comment est organisé ce registre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Expliquer le rôle la fonction max() pour la gestion du volume.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Expliquer le rôle la fonction </a:t>
            </a:r>
            <a:r>
              <a:rPr lang="fr-FR" sz="2400" dirty="0" err="1">
                <a:solidFill>
                  <a:srgbClr val="0070C0"/>
                </a:solidFill>
              </a:rPr>
              <a:t>map</a:t>
            </a:r>
            <a:r>
              <a:rPr lang="fr-FR" sz="2400" dirty="0">
                <a:solidFill>
                  <a:srgbClr val="0070C0"/>
                </a:solidFill>
              </a:rPr>
              <a:t>() pour la gestion du volume.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Compléter les programmes où vous avez « ??? ».</a:t>
            </a:r>
          </a:p>
          <a:p>
            <a:pPr marL="342900" indent="-342900">
              <a:buFont typeface="+mj-lt"/>
              <a:buAutoNum type="arabicPeriod"/>
            </a:pPr>
            <a:endParaRPr lang="fr-FR" sz="2400" dirty="0">
              <a:solidFill>
                <a:srgbClr val="0070C0"/>
              </a:solidFill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0C774B4-E526-435F-80DB-0CFD5E3DC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8" b="50306"/>
          <a:stretch/>
        </p:blipFill>
        <p:spPr bwMode="auto">
          <a:xfrm>
            <a:off x="4591049" y="1754326"/>
            <a:ext cx="3009900" cy="189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FC6363-96BE-4430-BB81-3F57BCB5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9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B2EFECC-B343-4784-8537-D908B671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02" y="349805"/>
            <a:ext cx="10355926" cy="552746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1D9D3F3-ED57-4F2B-901F-5844856E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5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A7C87-20F5-4387-A002-44DCFA49E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/>
          <a:lstStyle/>
          <a:p>
            <a:r>
              <a:rPr lang="fr-FR" dirty="0"/>
              <a:t>Lecteur portable de radio internet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40C01D-D3CD-4FC8-88EF-8A6B13ECA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350" y="1239326"/>
            <a:ext cx="9144000" cy="4578467"/>
          </a:xfrm>
        </p:spPr>
        <p:txBody>
          <a:bodyPr>
            <a:normAutofit/>
          </a:bodyPr>
          <a:lstStyle/>
          <a:p>
            <a:pPr algn="just"/>
            <a:r>
              <a:rPr lang="fr-FR" dirty="0"/>
              <a:t>Nécessité d’avoir selon les critères :</a:t>
            </a:r>
          </a:p>
          <a:p>
            <a:pPr algn="just"/>
            <a:r>
              <a:rPr lang="fr-FR" dirty="0"/>
              <a:t>-- Autonomie/consommation: microcontrôleur (pas de nano-ordinateur)</a:t>
            </a:r>
          </a:p>
          <a:p>
            <a:pPr algn="just"/>
            <a:r>
              <a:rPr lang="fr-FR" dirty="0"/>
              <a:t>-- Portabilité:</a:t>
            </a:r>
          </a:p>
          <a:p>
            <a:pPr algn="just"/>
            <a:r>
              <a:rPr lang="fr-FR" dirty="0"/>
              <a:t>	-- microcontrôleur avec wifi</a:t>
            </a:r>
          </a:p>
          <a:p>
            <a:pPr algn="just"/>
            <a:r>
              <a:rPr lang="fr-FR" dirty="0"/>
              <a:t>	-- chip « tout en un » pour gestion audio</a:t>
            </a:r>
          </a:p>
          <a:p>
            <a:pPr algn="just"/>
            <a:r>
              <a:rPr lang="fr-FR" dirty="0"/>
              <a:t>	-- taille réduite</a:t>
            </a:r>
          </a:p>
          <a:p>
            <a:pPr algn="just"/>
            <a:r>
              <a:rPr lang="fr-FR" dirty="0"/>
              <a:t>-- Accessibilité aux fonctions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E63593-F62D-4485-A20C-BBD719B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48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>
            <a:normAutofit/>
          </a:bodyPr>
          <a:lstStyle/>
          <a:p>
            <a:r>
              <a:rPr lang="fr-FR" dirty="0" err="1"/>
              <a:t>setVolume</a:t>
            </a:r>
            <a:r>
              <a:rPr lang="fr-FR" dirty="0"/>
              <a:t>()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B98148-8534-4F10-9C07-1FF77AC0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8"/>
          <a:stretch/>
        </p:blipFill>
        <p:spPr>
          <a:xfrm>
            <a:off x="331511" y="1012591"/>
            <a:ext cx="11172356" cy="5738013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9A2BF80-AE7B-4F92-A406-292148F84403}"/>
              </a:ext>
            </a:extLst>
          </p:cNvPr>
          <p:cNvSpPr txBox="1"/>
          <p:nvPr/>
        </p:nvSpPr>
        <p:spPr>
          <a:xfrm>
            <a:off x="4132386" y="6145823"/>
            <a:ext cx="3270738" cy="369332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0DA287-01B1-4A5B-8420-58A223A2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309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CF087D-5AF4-4035-9256-077C6BD4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3" y="137653"/>
            <a:ext cx="7220958" cy="65826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952799E-0880-47CC-ADD8-66FD7D157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165" y="1288949"/>
            <a:ext cx="7093469" cy="10553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72C4D0-1EBE-4082-91CB-CF110A10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974" y="266169"/>
            <a:ext cx="3315163" cy="623974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68D380E-E81F-4A40-8CD7-55A86789CE90}"/>
              </a:ext>
            </a:extLst>
          </p:cNvPr>
          <p:cNvSpPr txBox="1"/>
          <p:nvPr/>
        </p:nvSpPr>
        <p:spPr>
          <a:xfrm>
            <a:off x="4645923" y="5415"/>
            <a:ext cx="3758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Fonction max()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2AA0B2D-A1F1-485A-8134-3AC3CBB2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935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C50FB9F-7055-4FB0-AD9D-6D3F6BB3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18"/>
            <a:ext cx="4321767" cy="45581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2FD20FE-D24E-429E-ADAE-69D0785D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009" y="271021"/>
            <a:ext cx="3962953" cy="6096851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5194049-E047-4352-AD7D-893A980A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3366"/>
            <a:ext cx="7925487" cy="18228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EB4C3F7-3AC8-478D-B099-41A535B5AED2}"/>
              </a:ext>
            </a:extLst>
          </p:cNvPr>
          <p:cNvSpPr txBox="1"/>
          <p:nvPr/>
        </p:nvSpPr>
        <p:spPr>
          <a:xfrm>
            <a:off x="4167244" y="161772"/>
            <a:ext cx="3758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Fonction </a:t>
            </a:r>
            <a:r>
              <a:rPr lang="fr-FR" sz="4000" b="1" dirty="0" err="1">
                <a:solidFill>
                  <a:srgbClr val="FF0000"/>
                </a:solidFill>
              </a:rPr>
              <a:t>map</a:t>
            </a:r>
            <a:r>
              <a:rPr lang="fr-FR" sz="4000" b="1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3348C0-2E37-4AF8-947C-7AA07D72F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23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C4CC048-41B1-450F-B871-62E75C59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06" y="1240261"/>
            <a:ext cx="9431066" cy="543000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ED1A7D62-2045-4ABE-91AA-174D2267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>
            <a:normAutofit/>
          </a:bodyPr>
          <a:lstStyle/>
          <a:p>
            <a:r>
              <a:rPr lang="fr-FR" dirty="0" err="1"/>
              <a:t>setBalance</a:t>
            </a:r>
            <a:r>
              <a:rPr lang="fr-FR" dirty="0"/>
              <a:t>() et </a:t>
            </a:r>
            <a:r>
              <a:rPr lang="fr-FR" dirty="0" err="1"/>
              <a:t>setTone</a:t>
            </a:r>
            <a:r>
              <a:rPr lang="fr-FR" dirty="0"/>
              <a:t>()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BB12CC4-0AA4-4619-9BBB-91501EBD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7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64A6CD-74F9-40DD-8597-383CCDF2FAD3}"/>
              </a:ext>
            </a:extLst>
          </p:cNvPr>
          <p:cNvSpPr txBox="1"/>
          <p:nvPr/>
        </p:nvSpPr>
        <p:spPr>
          <a:xfrm>
            <a:off x="2284533" y="0"/>
            <a:ext cx="7622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</a:rPr>
              <a:t>LAB 3:</a:t>
            </a:r>
          </a:p>
          <a:p>
            <a:pPr algn="ctr"/>
            <a:r>
              <a:rPr lang="fr-FR" sz="5400" b="1" dirty="0">
                <a:solidFill>
                  <a:srgbClr val="FF0000"/>
                </a:solidFill>
              </a:rPr>
              <a:t>Gestion de la Tonalité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A9DA075-F213-4CCC-9EC9-79EB6E426F65}"/>
              </a:ext>
            </a:extLst>
          </p:cNvPr>
          <p:cNvSpPr txBox="1"/>
          <p:nvPr/>
        </p:nvSpPr>
        <p:spPr>
          <a:xfrm>
            <a:off x="70338" y="3317884"/>
            <a:ext cx="118329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</a:rPr>
              <a:t>Répondre aux questions suivantes en vous aidant des diapositives précédentes et suivantes:</a:t>
            </a:r>
          </a:p>
          <a:p>
            <a:endParaRPr lang="fr-FR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Sur combien de bits est géré le gain/amplitude des BASS et des TREBLE, ainsi que leur fréquence de coupure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Donner les valeurs des gains/amplitudes pour la gestion des BASS et du TREBLE.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Donner les valeurs des fréquences de coupure pour la gestion des BASS et du TREBLE.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Expliquer ce que fait la boucle for dans la fonction « </a:t>
            </a:r>
            <a:r>
              <a:rPr lang="fr-FR" sz="2400" dirty="0" err="1">
                <a:solidFill>
                  <a:srgbClr val="0070C0"/>
                </a:solidFill>
              </a:rPr>
              <a:t>setTone</a:t>
            </a:r>
            <a:r>
              <a:rPr lang="fr-FR" sz="2400" dirty="0">
                <a:solidFill>
                  <a:srgbClr val="0070C0"/>
                </a:solidFill>
              </a:rPr>
              <a:t>() » et compléter la variable « Tonalite[4] » par les variables « </a:t>
            </a:r>
            <a:r>
              <a:rPr lang="fr-FR" sz="2400" dirty="0" err="1">
                <a:solidFill>
                  <a:srgbClr val="0070C0"/>
                </a:solidFill>
              </a:rPr>
              <a:t>Bass_Amp</a:t>
            </a:r>
            <a:r>
              <a:rPr lang="fr-FR" sz="2400" dirty="0">
                <a:solidFill>
                  <a:srgbClr val="0070C0"/>
                </a:solidFill>
              </a:rPr>
              <a:t>, </a:t>
            </a:r>
            <a:r>
              <a:rPr lang="fr-FR" sz="2400" dirty="0" err="1">
                <a:solidFill>
                  <a:srgbClr val="0070C0"/>
                </a:solidFill>
              </a:rPr>
              <a:t>Treble_AMP</a:t>
            </a:r>
            <a:r>
              <a:rPr lang="fr-FR" sz="2400" dirty="0">
                <a:solidFill>
                  <a:srgbClr val="0070C0"/>
                </a:solidFill>
              </a:rPr>
              <a:t>, </a:t>
            </a:r>
            <a:r>
              <a:rPr lang="fr-FR" sz="2400" dirty="0" err="1">
                <a:solidFill>
                  <a:srgbClr val="0070C0"/>
                </a:solidFill>
              </a:rPr>
              <a:t>Bass_Freq</a:t>
            </a:r>
            <a:r>
              <a:rPr lang="fr-FR" sz="2400" dirty="0">
                <a:solidFill>
                  <a:srgbClr val="0070C0"/>
                </a:solidFill>
              </a:rPr>
              <a:t> et </a:t>
            </a:r>
            <a:r>
              <a:rPr lang="fr-FR" sz="2400" dirty="0" err="1">
                <a:solidFill>
                  <a:srgbClr val="0070C0"/>
                </a:solidFill>
              </a:rPr>
              <a:t>Treble_Feq</a:t>
            </a:r>
            <a:r>
              <a:rPr lang="fr-FR" sz="2400" dirty="0">
                <a:solidFill>
                  <a:srgbClr val="0070C0"/>
                </a:solidFill>
              </a:rPr>
              <a:t> »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Donner le script des fonctions « </a:t>
            </a:r>
            <a:r>
              <a:rPr lang="fr-FR" sz="2400" dirty="0" err="1">
                <a:solidFill>
                  <a:srgbClr val="0070C0"/>
                </a:solidFill>
              </a:rPr>
              <a:t>Bass_Moins</a:t>
            </a:r>
            <a:r>
              <a:rPr lang="fr-FR" sz="2400" dirty="0">
                <a:solidFill>
                  <a:srgbClr val="0070C0"/>
                </a:solidFill>
              </a:rPr>
              <a:t>() », « </a:t>
            </a:r>
            <a:r>
              <a:rPr lang="fr-FR" sz="2400" dirty="0" err="1">
                <a:solidFill>
                  <a:srgbClr val="0070C0"/>
                </a:solidFill>
              </a:rPr>
              <a:t>Treble_Plus</a:t>
            </a:r>
            <a:r>
              <a:rPr lang="fr-FR" sz="2400" dirty="0">
                <a:solidFill>
                  <a:srgbClr val="0070C0"/>
                </a:solidFill>
              </a:rPr>
              <a:t> » et « </a:t>
            </a:r>
            <a:r>
              <a:rPr lang="fr-FR" sz="2400" dirty="0" err="1">
                <a:solidFill>
                  <a:srgbClr val="0070C0"/>
                </a:solidFill>
              </a:rPr>
              <a:t>Treble_Moins</a:t>
            </a:r>
            <a:r>
              <a:rPr lang="fr-FR" sz="2400" dirty="0">
                <a:solidFill>
                  <a:srgbClr val="0070C0"/>
                </a:solidFill>
              </a:rPr>
              <a:t> ».</a:t>
            </a:r>
          </a:p>
          <a:p>
            <a:pPr marL="342900" indent="-342900">
              <a:buFont typeface="+mj-lt"/>
              <a:buAutoNum type="arabicPeriod"/>
            </a:pPr>
            <a:endParaRPr lang="fr-FR" sz="24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DA8F-7A11-4BDE-B738-D56B2BA38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5" b="31420"/>
          <a:stretch/>
        </p:blipFill>
        <p:spPr bwMode="auto">
          <a:xfrm>
            <a:off x="4591048" y="1885474"/>
            <a:ext cx="3009900" cy="130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9EEB71-245D-4894-80F8-DF7C4668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825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C4CC048-41B1-450F-B871-62E75C59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06" y="1240261"/>
            <a:ext cx="9431066" cy="543000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ED1A7D62-2045-4ABE-91AA-174D2267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>
            <a:normAutofit/>
          </a:bodyPr>
          <a:lstStyle/>
          <a:p>
            <a:r>
              <a:rPr lang="fr-FR" dirty="0" err="1"/>
              <a:t>setBalance</a:t>
            </a:r>
            <a:r>
              <a:rPr lang="fr-FR" dirty="0"/>
              <a:t>() et </a:t>
            </a:r>
            <a:r>
              <a:rPr lang="fr-FR" dirty="0" err="1"/>
              <a:t>setTone</a:t>
            </a:r>
            <a:r>
              <a:rPr lang="fr-FR" dirty="0"/>
              <a:t>()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D233F6-3247-4AC7-BAB9-4DFB4ED9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399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E407015-2770-4BC6-A023-5EA2147E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4" y="0"/>
            <a:ext cx="9758837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1743C16-C9C2-48E7-9504-1E45943F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94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154C1C1-0C68-43ED-873A-83A0993FBB3A}"/>
              </a:ext>
            </a:extLst>
          </p:cNvPr>
          <p:cNvSpPr txBox="1"/>
          <p:nvPr/>
        </p:nvSpPr>
        <p:spPr>
          <a:xfrm>
            <a:off x="194850" y="2508759"/>
            <a:ext cx="7768800" cy="42473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//Fonction appelée lorsqu’on appui sur le bouton « BASS + »</a:t>
            </a:r>
          </a:p>
          <a:p>
            <a:r>
              <a:rPr lang="fr-FR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BassPlus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Bass_Amp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Bass_Amp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Tonalite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Bass_Amp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Tonalite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Treble_Amp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Bass_Freq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Defaut_BF</a:t>
            </a:r>
            <a:r>
              <a:rPr lang="fr-FR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Tonalite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Bass_Freq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Treble_Freq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Defaut_TF</a:t>
            </a:r>
            <a:r>
              <a:rPr lang="fr-FR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Tonalite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Treble_Freq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setTone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Tonalite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"Tonalité des Bass effectué !"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767D14-6531-4110-83CB-364DD11F3B17}"/>
              </a:ext>
            </a:extLst>
          </p:cNvPr>
          <p:cNvSpPr txBox="1"/>
          <p:nvPr/>
        </p:nvSpPr>
        <p:spPr>
          <a:xfrm>
            <a:off x="194850" y="240730"/>
            <a:ext cx="9188492" cy="20313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Defaut_TF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//2KHz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Defaut_BF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fr-FR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//150Hz</a:t>
            </a:r>
            <a:endParaRPr lang="fr-FR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Treble_Amp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Treble_Freq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Defaut_TF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Bass_Amp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Bass_Freq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Defaut_BF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Tonalite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fr-FR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???, ???, ???, ??? </a:t>
            </a:r>
            <a:r>
              <a:rPr lang="fr-FR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D6B7C28-4568-4B42-96D1-71BA766F4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2" t="49699" r="32174" b="41123"/>
          <a:stretch/>
        </p:blipFill>
        <p:spPr bwMode="auto">
          <a:xfrm>
            <a:off x="6523362" y="2813539"/>
            <a:ext cx="1055078" cy="61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B59D6E0-3E5C-4564-9388-11CD4F0BF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16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64A6CD-74F9-40DD-8597-383CCDF2FAD3}"/>
              </a:ext>
            </a:extLst>
          </p:cNvPr>
          <p:cNvSpPr txBox="1"/>
          <p:nvPr/>
        </p:nvSpPr>
        <p:spPr>
          <a:xfrm>
            <a:off x="1942366" y="0"/>
            <a:ext cx="8307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</a:rPr>
              <a:t>LAB 4:</a:t>
            </a:r>
          </a:p>
          <a:p>
            <a:pPr algn="ctr"/>
            <a:r>
              <a:rPr lang="fr-FR" sz="5400" b="1" dirty="0">
                <a:solidFill>
                  <a:srgbClr val="FF0000"/>
                </a:solidFill>
              </a:rPr>
              <a:t>Gestion de la Spatialisation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F27A75-06A0-4F6A-BA18-5217941F4125}"/>
              </a:ext>
            </a:extLst>
          </p:cNvPr>
          <p:cNvSpPr txBox="1"/>
          <p:nvPr/>
        </p:nvSpPr>
        <p:spPr>
          <a:xfrm>
            <a:off x="114300" y="3060108"/>
            <a:ext cx="11789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</a:rPr>
              <a:t>Répondre aux questions suivantes en vous aidant des diapositives précédentes et suivantes:</a:t>
            </a:r>
          </a:p>
          <a:p>
            <a:endParaRPr lang="fr-FR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Quel est le registre « SCI_??? » qui permet de contrôler la spatialisation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Traduire en table de vérité le texte explicatif de la dispositive suivante.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Donner les étapes qui permettent le réglage des 4 niveaux de la spatialisation.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rgbClr val="0070C0"/>
                </a:solidFill>
              </a:rPr>
              <a:t>En déduire le script.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F359B-FDC0-4EF7-8894-4E304C161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6" b="11222"/>
          <a:stretch/>
        </p:blipFill>
        <p:spPr bwMode="auto">
          <a:xfrm>
            <a:off x="4526390" y="2108091"/>
            <a:ext cx="3009900" cy="59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DDBA89-A217-401A-ACAD-C12D00D9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20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F8441B78-170F-4CA0-9B2A-01BCA2266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>
            <a:normAutofit/>
          </a:bodyPr>
          <a:lstStyle/>
          <a:p>
            <a:r>
              <a:rPr lang="fr-FR" dirty="0"/>
              <a:t>SCI </a:t>
            </a:r>
            <a:r>
              <a:rPr lang="fr-FR" dirty="0" err="1"/>
              <a:t>Registers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0315671-AD58-4427-9233-C965D12B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5481612"/>
            <a:ext cx="9078592" cy="137179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0242B4-B62D-4497-B17E-ACDB420A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04" y="4597"/>
            <a:ext cx="8973802" cy="537285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8484F2-D03A-46B1-AE35-BBB96DD9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35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A7C87-20F5-4387-A002-44DCFA49E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/>
          <a:lstStyle/>
          <a:p>
            <a:r>
              <a:rPr lang="fr-FR" dirty="0"/>
              <a:t>Lecteur portable de radio internet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40C01D-D3CD-4FC8-88EF-8A6B13ECA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350" y="1239326"/>
            <a:ext cx="9144000" cy="4578467"/>
          </a:xfrm>
        </p:spPr>
        <p:txBody>
          <a:bodyPr>
            <a:normAutofit/>
          </a:bodyPr>
          <a:lstStyle/>
          <a:p>
            <a:pPr algn="just"/>
            <a:r>
              <a:rPr lang="fr-FR" dirty="0"/>
              <a:t>Nécessité d’avoir selon les critères :</a:t>
            </a:r>
          </a:p>
          <a:p>
            <a:pPr algn="just"/>
            <a:r>
              <a:rPr lang="fr-FR" dirty="0"/>
              <a:t>-- Autonomie/consommation: </a:t>
            </a:r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fr-FR" dirty="0"/>
              <a:t> </a:t>
            </a:r>
            <a:r>
              <a:rPr lang="fr-FR" b="1" dirty="0">
                <a:solidFill>
                  <a:srgbClr val="FF0000"/>
                </a:solidFill>
              </a:rPr>
              <a:t>batterie USB ou </a:t>
            </a:r>
            <a:r>
              <a:rPr lang="fr-FR" b="1" dirty="0" err="1">
                <a:solidFill>
                  <a:srgbClr val="FF0000"/>
                </a:solidFill>
              </a:rPr>
              <a:t>LiPo</a:t>
            </a:r>
            <a:r>
              <a:rPr lang="fr-FR" b="1" dirty="0">
                <a:solidFill>
                  <a:srgbClr val="FF0000"/>
                </a:solidFill>
              </a:rPr>
              <a:t> rechargeable </a:t>
            </a:r>
          </a:p>
          <a:p>
            <a:pPr algn="just"/>
            <a:r>
              <a:rPr lang="fr-FR" dirty="0"/>
              <a:t>-- Portabilité:</a:t>
            </a:r>
          </a:p>
          <a:p>
            <a:pPr algn="just"/>
            <a:r>
              <a:rPr lang="fr-FR" dirty="0"/>
              <a:t>	-- microcontrôleur avec wifi</a:t>
            </a:r>
            <a:r>
              <a:rPr lang="fr-FR" dirty="0">
                <a:sym typeface="Wingdings" panose="05000000000000000000" pitchFamily="2" charset="2"/>
              </a:rPr>
              <a:t> </a:t>
            </a:r>
            <a:r>
              <a:rPr lang="fr-FR" b="1" dirty="0">
                <a:solidFill>
                  <a:srgbClr val="FF0000"/>
                </a:solidFill>
              </a:rPr>
              <a:t> ESP32 de </a:t>
            </a:r>
            <a:r>
              <a:rPr lang="fr-FR" b="1" dirty="0" err="1">
                <a:solidFill>
                  <a:srgbClr val="FF0000"/>
                </a:solidFill>
              </a:rPr>
              <a:t>Espressif</a:t>
            </a:r>
            <a:endParaRPr lang="fr-FR" dirty="0"/>
          </a:p>
          <a:p>
            <a:pPr algn="just"/>
            <a:r>
              <a:rPr lang="fr-FR" dirty="0"/>
              <a:t>	-- chip « tout en un » pour gestion audio</a:t>
            </a:r>
            <a:r>
              <a:rPr lang="fr-FR" dirty="0">
                <a:sym typeface="Wingdings" panose="05000000000000000000" pitchFamily="2" charset="2"/>
              </a:rPr>
              <a:t>  </a:t>
            </a:r>
            <a:r>
              <a:rPr lang="fr-FR" b="1" dirty="0">
                <a:solidFill>
                  <a:srgbClr val="FF0000"/>
                </a:solidFill>
                <a:sym typeface="Wingdings" panose="05000000000000000000" pitchFamily="2" charset="2"/>
              </a:rPr>
              <a:t>VS1053 de VLSI</a:t>
            </a:r>
          </a:p>
          <a:p>
            <a:pPr algn="just"/>
            <a:r>
              <a:rPr lang="fr-FR" b="1" dirty="0">
                <a:solidFill>
                  <a:srgbClr val="FF0000"/>
                </a:solidFill>
                <a:sym typeface="Wingdings" panose="05000000000000000000" pitchFamily="2" charset="2"/>
              </a:rPr>
              <a:t>	</a:t>
            </a:r>
            <a:r>
              <a:rPr lang="fr-FR" dirty="0"/>
              <a:t>-- taille réduite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i="1" dirty="0">
                <a:solidFill>
                  <a:srgbClr val="FF0000"/>
                </a:solidFill>
                <a:sym typeface="Wingdings" panose="05000000000000000000" pitchFamily="2" charset="2"/>
              </a:rPr>
              <a:t>selon solutions fournies par fabricants</a:t>
            </a:r>
          </a:p>
          <a:p>
            <a:pPr algn="just"/>
            <a:r>
              <a:rPr lang="fr-FR" dirty="0"/>
              <a:t>-- Accessibilité aux fonctions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>
                <a:solidFill>
                  <a:srgbClr val="FF0000"/>
                </a:solidFill>
                <a:sym typeface="Wingdings" panose="05000000000000000000" pitchFamily="2" charset="2"/>
              </a:rPr>
              <a:t>depuis le téléphone</a:t>
            </a:r>
            <a:endParaRPr lang="fr-FR" b="1" dirty="0">
              <a:solidFill>
                <a:srgbClr val="FF0000"/>
              </a:solidFill>
            </a:endParaRPr>
          </a:p>
          <a:p>
            <a:pPr algn="just"/>
            <a:endParaRPr lang="fr-FR" b="1" i="1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EDB99-1FFC-4FEA-B0B0-1B08CB3CC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18480" b="27542"/>
          <a:stretch>
            <a:fillRect/>
          </a:stretch>
        </p:blipFill>
        <p:spPr bwMode="auto">
          <a:xfrm>
            <a:off x="3289334" y="4429572"/>
            <a:ext cx="5613332" cy="237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099A7B-1DCD-4D4E-AFC8-70DABD2B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80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A7C87-20F5-4387-A002-44DCFA49E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/>
          <a:lstStyle/>
          <a:p>
            <a:r>
              <a:rPr lang="fr-FR" dirty="0"/>
              <a:t>Lecteur portable de radio internet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17F3D1-95E6-4B61-A937-73B11B2DB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2"/>
          <a:stretch/>
        </p:blipFill>
        <p:spPr bwMode="auto">
          <a:xfrm>
            <a:off x="-4762" y="940418"/>
            <a:ext cx="3000375" cy="595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C09A1B8-0CEF-4CB2-A079-85ABE8F3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2"/>
          <a:stretch/>
        </p:blipFill>
        <p:spPr bwMode="auto">
          <a:xfrm>
            <a:off x="3031698" y="940418"/>
            <a:ext cx="3009900" cy="595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7D35ED-C892-4D71-9010-2EFE94952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3"/>
          <a:stretch>
            <a:fillRect/>
          </a:stretch>
        </p:blipFill>
        <p:spPr bwMode="auto">
          <a:xfrm>
            <a:off x="6107540" y="940418"/>
            <a:ext cx="30099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2FF1740-BC91-4545-9D76-A716D8326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7"/>
          <a:stretch>
            <a:fillRect/>
          </a:stretch>
        </p:blipFill>
        <p:spPr bwMode="auto">
          <a:xfrm>
            <a:off x="9185855" y="933450"/>
            <a:ext cx="30289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C8BE0A-486E-43C1-8613-326F05759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42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A7C87-20F5-4387-A002-44DCFA49E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2591"/>
          </a:xfrm>
        </p:spPr>
        <p:txBody>
          <a:bodyPr/>
          <a:lstStyle/>
          <a:p>
            <a:r>
              <a:rPr lang="fr-FR" dirty="0"/>
              <a:t>Lecteur portable de radio internet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40C01D-D3CD-4FC8-88EF-8A6B13ECA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350" y="1239326"/>
            <a:ext cx="10645498" cy="5406951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fr-FR" dirty="0"/>
              <a:t>Solution: une carte </a:t>
            </a:r>
            <a:r>
              <a:rPr lang="fr-FR" b="1" dirty="0">
                <a:solidFill>
                  <a:srgbClr val="FF0000"/>
                </a:solidFill>
              </a:rPr>
              <a:t>microcontrôleur</a:t>
            </a:r>
            <a:r>
              <a:rPr lang="fr-FR" dirty="0"/>
              <a:t> et une carte </a:t>
            </a:r>
            <a:r>
              <a:rPr lang="fr-FR" b="1" dirty="0" err="1">
                <a:solidFill>
                  <a:srgbClr val="FF0000"/>
                </a:solidFill>
              </a:rPr>
              <a:t>CoDec</a:t>
            </a:r>
            <a:endParaRPr lang="fr-FR" b="1" dirty="0">
              <a:solidFill>
                <a:srgbClr val="FF0000"/>
              </a:solidFill>
            </a:endParaRPr>
          </a:p>
          <a:p>
            <a:pPr algn="just"/>
            <a:r>
              <a:rPr lang="fr-FR" dirty="0"/>
              <a:t>			Version peu coûteuse: 		        Version </a:t>
            </a:r>
            <a:r>
              <a:rPr lang="fr-FR" dirty="0" err="1"/>
              <a:t>Adafruit</a:t>
            </a:r>
            <a:r>
              <a:rPr lang="fr-FR" dirty="0"/>
              <a:t>:</a:t>
            </a:r>
          </a:p>
          <a:p>
            <a:pPr algn="just"/>
            <a:r>
              <a:rPr lang="fr-FR" dirty="0"/>
              <a:t>Carte microcontrôleur:		4 euros				21 euros</a:t>
            </a:r>
          </a:p>
          <a:p>
            <a:pPr algn="just"/>
            <a:r>
              <a:rPr lang="fr-FR" dirty="0"/>
              <a:t>Carte </a:t>
            </a:r>
            <a:r>
              <a:rPr lang="fr-FR" dirty="0" err="1"/>
              <a:t>CoDec</a:t>
            </a:r>
            <a:r>
              <a:rPr lang="fr-FR" dirty="0"/>
              <a:t>:			6 euros				19 euros</a:t>
            </a:r>
          </a:p>
          <a:p>
            <a:pPr algn="just"/>
            <a:endParaRPr lang="fr-FR" dirty="0"/>
          </a:p>
          <a:p>
            <a:pPr algn="just"/>
            <a:r>
              <a:rPr lang="fr-FR" dirty="0">
                <a:hlinkClick r:id="rId2"/>
              </a:rPr>
              <a:t>https://www.mouser.fr/ProductDetail/Adafruit/3619?qs=rrS6PyfT74fEa3nFmXI0bA%3D%3D&amp;srsltid=AfmBOoq8WoWSatt3LLF9nXiD7sepzqOwNT_YLJH_Wyr8d5aiG0GK8bJr</a:t>
            </a:r>
            <a:endParaRPr lang="fr-FR" dirty="0"/>
          </a:p>
          <a:p>
            <a:pPr algn="just"/>
            <a:r>
              <a:rPr lang="fr-FR" dirty="0">
                <a:hlinkClick r:id="rId3"/>
              </a:rPr>
              <a:t>https://www.mouser.fr/ProductDetail/Adafruit/3357?qs=kDLX0qXlrbJCuAl%2F2KHZUg%3D%3D</a:t>
            </a:r>
            <a:endParaRPr lang="fr-FR" dirty="0"/>
          </a:p>
          <a:p>
            <a:pPr algn="just"/>
            <a:endParaRPr lang="fr-FR" dirty="0"/>
          </a:p>
          <a:p>
            <a:pPr algn="just"/>
            <a:r>
              <a:rPr lang="fr-FR" b="1" dirty="0">
                <a:solidFill>
                  <a:srgbClr val="00B050"/>
                </a:solidFill>
              </a:rPr>
              <a:t>Avantages </a:t>
            </a:r>
            <a:r>
              <a:rPr lang="fr-FR" b="1" dirty="0" err="1">
                <a:solidFill>
                  <a:srgbClr val="00B050"/>
                </a:solidFill>
              </a:rPr>
              <a:t>Adafruit</a:t>
            </a:r>
            <a:r>
              <a:rPr lang="fr-FR" b="1" dirty="0">
                <a:solidFill>
                  <a:srgbClr val="00B050"/>
                </a:solidFill>
              </a:rPr>
              <a:t>:</a:t>
            </a:r>
          </a:p>
          <a:p>
            <a:pPr algn="just"/>
            <a:r>
              <a:rPr lang="fr-FR" dirty="0"/>
              <a:t>-- carte SD </a:t>
            </a:r>
            <a:r>
              <a:rPr lang="fr-FR" dirty="0">
                <a:sym typeface="Wingdings" panose="05000000000000000000" pitchFamily="2" charset="2"/>
              </a:rPr>
              <a:t> lecteur/baladeur de vos propres musiques</a:t>
            </a:r>
          </a:p>
          <a:p>
            <a:pPr algn="just"/>
            <a:r>
              <a:rPr lang="fr-FR" dirty="0">
                <a:sym typeface="Wingdings" panose="05000000000000000000" pitchFamily="2" charset="2"/>
              </a:rPr>
              <a:t>-- connecteur pour pile </a:t>
            </a:r>
            <a:r>
              <a:rPr lang="fr-FR" dirty="0" err="1">
                <a:sym typeface="Wingdings" panose="05000000000000000000" pitchFamily="2" charset="2"/>
              </a:rPr>
              <a:t>LiPo</a:t>
            </a:r>
            <a:r>
              <a:rPr lang="fr-FR" dirty="0">
                <a:sym typeface="Wingdings" panose="05000000000000000000" pitchFamily="2" charset="2"/>
              </a:rPr>
              <a:t> avec recharge par USB (système autonome)</a:t>
            </a:r>
          </a:p>
          <a:p>
            <a:pPr algn="just"/>
            <a:r>
              <a:rPr lang="fr-FR" dirty="0">
                <a:sym typeface="Wingdings" panose="05000000000000000000" pitchFamily="2" charset="2"/>
              </a:rPr>
              <a:t>-- les cartes s’empilent</a:t>
            </a:r>
          </a:p>
          <a:p>
            <a:pPr algn="just"/>
            <a:r>
              <a:rPr lang="fr-FR" dirty="0">
                <a:sym typeface="Wingdings" panose="05000000000000000000" pitchFamily="2" charset="2"/>
              </a:rPr>
              <a:t>-- qualité de fabrication</a:t>
            </a:r>
          </a:p>
          <a:p>
            <a:pPr algn="just"/>
            <a:r>
              <a:rPr lang="fr-FR" i="1" dirty="0">
                <a:sym typeface="Wingdings" panose="05000000000000000000" pitchFamily="2" charset="2"/>
              </a:rPr>
              <a:t>-- obliger de passer par des fournisseurs reconnus au niveau de l’UHA !</a:t>
            </a: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943A87-49CF-490C-9B9A-4BFEE181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44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1911C8F-050B-463F-9E24-726F60A4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21" y="0"/>
            <a:ext cx="5706879" cy="6858000"/>
          </a:xfrm>
          <a:prstGeom prst="rect">
            <a:avLst/>
          </a:prstGeom>
        </p:spPr>
      </p:pic>
      <p:pic>
        <p:nvPicPr>
          <p:cNvPr id="1026" name="Slide1" descr="Angled shot of an Assembled Adafruit HUZZAH32 – ESP32 Feather Board - with Stacking Headers">
            <a:extLst>
              <a:ext uri="{FF2B5EF4-FFF2-40B4-BE49-F238E27FC236}">
                <a16:creationId xmlns:a16="http://schemas.microsoft.com/office/drawing/2014/main" id="{1A5F6FE6-DC9B-4F73-8151-95175DA0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9" t="21744" r="23262" b="19040"/>
          <a:stretch>
            <a:fillRect/>
          </a:stretch>
        </p:blipFill>
        <p:spPr bwMode="auto">
          <a:xfrm>
            <a:off x="1621358" y="499820"/>
            <a:ext cx="3352863" cy="270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1079699B-5429-4E6A-B7FD-B021BB4E2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18480" b="27542"/>
          <a:stretch>
            <a:fillRect/>
          </a:stretch>
        </p:blipFill>
        <p:spPr bwMode="auto">
          <a:xfrm>
            <a:off x="110460" y="3657423"/>
            <a:ext cx="6374661" cy="270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D62D7C-6D6F-4172-B866-780ABB3C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47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A7C87-20F5-4387-A002-44DCFA49E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CoDec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fr-FR" dirty="0" err="1">
                <a:sym typeface="Wingdings" panose="05000000000000000000" pitchFamily="2" charset="2"/>
              </a:rPr>
              <a:t>Co-Dec</a:t>
            </a:r>
            <a:r>
              <a:rPr lang="fr-FR" dirty="0">
                <a:sym typeface="Wingdings" panose="05000000000000000000" pitchFamily="2" charset="2"/>
              </a:rPr>
              <a:t>:</a:t>
            </a:r>
            <a:br>
              <a:rPr lang="fr-FR" dirty="0"/>
            </a:br>
            <a:r>
              <a:rPr lang="fr-FR" dirty="0">
                <a:solidFill>
                  <a:srgbClr val="00B050"/>
                </a:solidFill>
              </a:rPr>
              <a:t>Compresser-Décompresser</a:t>
            </a:r>
            <a:br>
              <a:rPr lang="fr-FR" dirty="0">
                <a:solidFill>
                  <a:srgbClr val="00B050"/>
                </a:solidFill>
              </a:rPr>
            </a:br>
            <a:r>
              <a:rPr lang="fr-FR" dirty="0">
                <a:solidFill>
                  <a:srgbClr val="00B050"/>
                </a:solidFill>
              </a:rPr>
              <a:t>Coder-Décoder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40C01D-D3CD-4FC8-88EF-8A6B13ECA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03090"/>
          </a:xfrm>
        </p:spPr>
        <p:txBody>
          <a:bodyPr>
            <a:normAutofit fontScale="92500" lnSpcReduction="10000"/>
          </a:bodyPr>
          <a:lstStyle/>
          <a:p>
            <a:endParaRPr lang="fr-FR" dirty="0"/>
          </a:p>
          <a:p>
            <a:r>
              <a:rPr lang="fr-FR" dirty="0" err="1"/>
              <a:t>CoDec</a:t>
            </a:r>
            <a:r>
              <a:rPr lang="fr-FR" dirty="0"/>
              <a:t> VS1053 de VLSI:</a:t>
            </a:r>
          </a:p>
          <a:p>
            <a:r>
              <a:rPr lang="fr-FR" dirty="0">
                <a:hlinkClick r:id="rId2"/>
              </a:rPr>
              <a:t>https://www.vlsi.fi/en/products/vs1053.html</a:t>
            </a:r>
            <a:endParaRPr lang="fr-FR" dirty="0"/>
          </a:p>
          <a:p>
            <a:r>
              <a:rPr lang="fr-FR" b="1" dirty="0"/>
              <a:t>Applications:</a:t>
            </a:r>
          </a:p>
          <a:p>
            <a:r>
              <a:rPr lang="fr-FR" dirty="0"/>
              <a:t>-- smartphone</a:t>
            </a:r>
          </a:p>
          <a:p>
            <a:r>
              <a:rPr lang="fr-FR" dirty="0"/>
              <a:t>-- baladeur audio</a:t>
            </a:r>
          </a:p>
          <a:p>
            <a:r>
              <a:rPr lang="fr-FR" dirty="0"/>
              <a:t>-- streamer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2AF54D-A597-43AF-9465-005BEB09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87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45EBBBE7-9DD9-4BFE-9A79-A327D22D5621}"/>
              </a:ext>
            </a:extLst>
          </p:cNvPr>
          <p:cNvSpPr txBox="1"/>
          <p:nvPr/>
        </p:nvSpPr>
        <p:spPr>
          <a:xfrm>
            <a:off x="105228" y="892913"/>
            <a:ext cx="1198154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dirty="0"/>
              <a:t>VS1053b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based</a:t>
            </a:r>
            <a:r>
              <a:rPr lang="fr-FR" sz="3200" dirty="0"/>
              <a:t> on a </a:t>
            </a:r>
            <a:r>
              <a:rPr lang="fr-FR" sz="3200" dirty="0" err="1"/>
              <a:t>proprietary</a:t>
            </a:r>
            <a:r>
              <a:rPr lang="fr-FR" sz="3200" dirty="0"/>
              <a:t> digital signal processor, VS_DSP. It </a:t>
            </a:r>
            <a:r>
              <a:rPr lang="fr-FR" sz="3200" dirty="0" err="1"/>
              <a:t>contains</a:t>
            </a:r>
            <a:r>
              <a:rPr lang="fr-FR" sz="3200" dirty="0"/>
              <a:t> all the code and data memory </a:t>
            </a:r>
            <a:r>
              <a:rPr lang="fr-FR" sz="3200" dirty="0" err="1"/>
              <a:t>needed</a:t>
            </a:r>
            <a:r>
              <a:rPr lang="fr-FR" sz="3200" dirty="0"/>
              <a:t> for </a:t>
            </a:r>
            <a:r>
              <a:rPr lang="fr-FR" sz="3200" dirty="0" err="1"/>
              <a:t>Ogg</a:t>
            </a:r>
            <a:r>
              <a:rPr lang="fr-FR" sz="3200" dirty="0"/>
              <a:t> </a:t>
            </a:r>
            <a:r>
              <a:rPr lang="fr-FR" sz="3200" dirty="0" err="1"/>
              <a:t>Vorbis</a:t>
            </a:r>
            <a:r>
              <a:rPr lang="fr-FR" sz="3200" dirty="0"/>
              <a:t>, MP3, AAC, WMA and WAV PCM + ADPCM audio </a:t>
            </a:r>
            <a:r>
              <a:rPr lang="fr-FR" sz="3200" dirty="0" err="1"/>
              <a:t>decoding</a:t>
            </a:r>
            <a:r>
              <a:rPr lang="fr-FR" sz="3200" dirty="0"/>
              <a:t> and a MIDI </a:t>
            </a:r>
            <a:r>
              <a:rPr lang="fr-FR" sz="3200" dirty="0" err="1"/>
              <a:t>synthesizer</a:t>
            </a:r>
            <a:r>
              <a:rPr lang="fr-FR" sz="3200" dirty="0"/>
              <a:t>, </a:t>
            </a:r>
            <a:r>
              <a:rPr lang="fr-FR" sz="3200" dirty="0" err="1"/>
              <a:t>together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serial interfaces, a </a:t>
            </a:r>
            <a:r>
              <a:rPr lang="fr-FR" sz="3200" dirty="0" err="1"/>
              <a:t>multirate</a:t>
            </a:r>
            <a:r>
              <a:rPr lang="fr-FR" sz="3200" dirty="0"/>
              <a:t> </a:t>
            </a:r>
            <a:r>
              <a:rPr lang="fr-FR" sz="3200" dirty="0" err="1"/>
              <a:t>stereo</a:t>
            </a:r>
            <a:r>
              <a:rPr lang="fr-FR" sz="3200" dirty="0"/>
              <a:t> audio DAC and </a:t>
            </a:r>
            <a:r>
              <a:rPr lang="fr-FR" sz="3200" dirty="0" err="1"/>
              <a:t>analog</a:t>
            </a:r>
            <a:r>
              <a:rPr lang="fr-FR" sz="3200" dirty="0"/>
              <a:t> output </a:t>
            </a:r>
            <a:r>
              <a:rPr lang="fr-FR" sz="3200" dirty="0" err="1"/>
              <a:t>amplifiers</a:t>
            </a:r>
            <a:r>
              <a:rPr lang="fr-FR" sz="3200" dirty="0"/>
              <a:t> and </a:t>
            </a:r>
            <a:r>
              <a:rPr lang="fr-FR" sz="3200" dirty="0" err="1"/>
              <a:t>filters</a:t>
            </a:r>
            <a:r>
              <a:rPr lang="fr-FR" sz="3200" dirty="0"/>
              <a:t>. </a:t>
            </a:r>
            <a:r>
              <a:rPr lang="fr-FR" sz="3200" dirty="0" err="1"/>
              <a:t>Also</a:t>
            </a:r>
            <a:r>
              <a:rPr lang="fr-FR" sz="3200" dirty="0"/>
              <a:t> PCM/ADPCM audio </a:t>
            </a:r>
            <a:r>
              <a:rPr lang="fr-FR" sz="3200" dirty="0" err="1"/>
              <a:t>encoding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supported</a:t>
            </a:r>
            <a:r>
              <a:rPr lang="fr-FR" sz="3200" dirty="0"/>
              <a:t> </a:t>
            </a:r>
            <a:r>
              <a:rPr lang="fr-FR" sz="3200" dirty="0" err="1"/>
              <a:t>using</a:t>
            </a:r>
            <a:r>
              <a:rPr lang="fr-FR" sz="3200" dirty="0"/>
              <a:t> a microphone amplifier and/or line-</a:t>
            </a:r>
            <a:r>
              <a:rPr lang="fr-FR" sz="3200" dirty="0" err="1"/>
              <a:t>level</a:t>
            </a:r>
            <a:r>
              <a:rPr lang="fr-FR" sz="3200" dirty="0"/>
              <a:t> inputs and a </a:t>
            </a:r>
            <a:r>
              <a:rPr lang="fr-FR" sz="3200" dirty="0" err="1"/>
              <a:t>stereo</a:t>
            </a:r>
            <a:r>
              <a:rPr lang="fr-FR" sz="3200" dirty="0"/>
              <a:t> A/D </a:t>
            </a:r>
            <a:r>
              <a:rPr lang="fr-FR" sz="3200" dirty="0" err="1"/>
              <a:t>converter</a:t>
            </a:r>
            <a:r>
              <a:rPr lang="fr-FR" sz="3200" dirty="0"/>
              <a:t>. </a:t>
            </a:r>
            <a:r>
              <a:rPr lang="fr-FR" sz="3200" dirty="0" err="1"/>
              <a:t>With</a:t>
            </a:r>
            <a:r>
              <a:rPr lang="fr-FR" sz="3200" dirty="0"/>
              <a:t> software plugins the chip can </a:t>
            </a:r>
            <a:r>
              <a:rPr lang="fr-FR" sz="3200" dirty="0" err="1"/>
              <a:t>also</a:t>
            </a:r>
            <a:r>
              <a:rPr lang="fr-FR" sz="3200" dirty="0"/>
              <a:t> </a:t>
            </a:r>
            <a:r>
              <a:rPr lang="fr-FR" sz="3200" dirty="0" err="1"/>
              <a:t>decode</a:t>
            </a:r>
            <a:r>
              <a:rPr lang="fr-FR" sz="3200" dirty="0"/>
              <a:t> </a:t>
            </a:r>
            <a:r>
              <a:rPr lang="fr-FR" sz="3200" dirty="0" err="1"/>
              <a:t>lossless</a:t>
            </a:r>
            <a:r>
              <a:rPr lang="fr-FR" sz="3200" dirty="0"/>
              <a:t> FLAC.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E2E8D48-A9A2-403C-B740-CA4E7F3C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574CC-4775-4D71-92A3-2E390D03AF9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155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2107</Words>
  <Application>Microsoft Office PowerPoint</Application>
  <PresentationFormat>Grand écran</PresentationFormat>
  <Paragraphs>319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UI Emoji</vt:lpstr>
      <vt:lpstr>Times New Roman</vt:lpstr>
      <vt:lpstr>Thème Office</vt:lpstr>
      <vt:lpstr>Lecteur Portable Radio Internet</vt:lpstr>
      <vt:lpstr>Partie 1: Mise en œuvre</vt:lpstr>
      <vt:lpstr>Lecteur portable de radio internet</vt:lpstr>
      <vt:lpstr>Lecteur portable de radio internet</vt:lpstr>
      <vt:lpstr>Lecteur portable de radio internet</vt:lpstr>
      <vt:lpstr>Lecteur portable de radio internet</vt:lpstr>
      <vt:lpstr>Présentation PowerPoint</vt:lpstr>
      <vt:lpstr>CoDec Co-Dec: Compresser-Décompresser Coder-Décoder</vt:lpstr>
      <vt:lpstr>Présentation PowerPoint</vt:lpstr>
      <vt:lpstr>Présentation PowerPoint</vt:lpstr>
      <vt:lpstr>Communication entre uC et CoDec: SPI</vt:lpstr>
      <vt:lpstr>Présentation PowerPoint</vt:lpstr>
      <vt:lpstr>Communication entre uC et CoDec: SPI</vt:lpstr>
      <vt:lpstr>Présentation PowerPoint</vt:lpstr>
      <vt:lpstr>Communication entre uC et CoDec: SPI</vt:lpstr>
      <vt:lpstr>Communication entre uC et CoDec: SPI</vt:lpstr>
      <vt:lpstr>Présentation PowerPoint</vt:lpstr>
      <vt:lpstr>Communication entre uC et CoDec: SPI</vt:lpstr>
      <vt:lpstr>Initialisation des communications</vt:lpstr>
      <vt:lpstr>Initialisation des communications</vt:lpstr>
      <vt:lpstr>Initialisation des communications</vt:lpstr>
      <vt:lpstr>Initialisation des communications</vt:lpstr>
      <vt:lpstr>Partie 2: Traitement des données audio</vt:lpstr>
      <vt:lpstr>Gestion du flux url (streaming) avec le CoDec</vt:lpstr>
      <vt:lpstr>Schéma fonctionnel du traitement des données audio</vt:lpstr>
      <vt:lpstr>SCI Registers</vt:lpstr>
      <vt:lpstr>SCI Registers</vt:lpstr>
      <vt:lpstr>Présentation PowerPoint</vt:lpstr>
      <vt:lpstr>Présentation PowerPoint</vt:lpstr>
      <vt:lpstr>setVolume()</vt:lpstr>
      <vt:lpstr>Présentation PowerPoint</vt:lpstr>
      <vt:lpstr>Présentation PowerPoint</vt:lpstr>
      <vt:lpstr>setBalance() et setTone()</vt:lpstr>
      <vt:lpstr>Présentation PowerPoint</vt:lpstr>
      <vt:lpstr>setBalance() et setTone()</vt:lpstr>
      <vt:lpstr>Présentation PowerPoint</vt:lpstr>
      <vt:lpstr>Présentation PowerPoint</vt:lpstr>
      <vt:lpstr>Présentation PowerPoint</vt:lpstr>
      <vt:lpstr>SCI Registers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compte.local</dc:creator>
  <cp:lastModifiedBy>compte.local</cp:lastModifiedBy>
  <cp:revision>93</cp:revision>
  <dcterms:created xsi:type="dcterms:W3CDTF">2025-01-31T13:02:58Z</dcterms:created>
  <dcterms:modified xsi:type="dcterms:W3CDTF">2025-03-10T07:43:45Z</dcterms:modified>
</cp:coreProperties>
</file>